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eebo Light" panose="020B0604020202020204" charset="-79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A9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9" d="100"/>
          <a:sy n="69" d="100"/>
        </p:scale>
        <p:origin x="-1626" y="-81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CB3DC-0C48-4A37-A306-21018764ACDB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FC949-347A-4083-AF55-47C0EDA565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550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Grande Inovação PetCuida é uma plataforma completa que centraliza todos os serviços e dados relacionados aos cuidados com animais de estimação
Ela oferece monitoramento em tempo real e relatórios inteligentes contínuos sobre a saúde e o bem-estar dos pets
A plataforma também traz recursos de gamificação e certificação para engajar e qualificar os prestadores de serviço
Além disso, a PetCuida oferece uma identidade digital com um perfil psicológico personalizado de cada animal, usando inteligência artificial
Essa abordagem integrada eleva o nível de confiança e personalização nos cuidados com os animais de estimação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10188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PetCuida: Inovando o Cuidado Animal no Brasil</a:t>
            </a:r>
            <a:endParaRPr lang="en-US" sz="4450" dirty="0"/>
          </a:p>
        </p:txBody>
      </p:sp>
      <p:sp>
        <p:nvSpPr>
          <p:cNvPr id="9" name="Text 4"/>
          <p:cNvSpPr/>
          <p:nvPr/>
        </p:nvSpPr>
        <p:spPr>
          <a:xfrm>
            <a:off x="793790" y="27765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93790" y="33945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93790" y="40126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46306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52487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Conectando corações, cuidando com excelência. PetCuida é a plataforma que redefine o bem-estar dos seus melhores amigos.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93790" y="6229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Equipe: Adriana, Emerson, Hugo, Nicoly e Vitor</a:t>
            </a:r>
            <a:endParaRPr lang="en-US" sz="1750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30" y="132384"/>
            <a:ext cx="7964831" cy="796483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A868E532-6615-4957-4477-752EE2604C43}"/>
              </a:ext>
            </a:extLst>
          </p:cNvPr>
          <p:cNvSpPr/>
          <p:nvPr/>
        </p:nvSpPr>
        <p:spPr>
          <a:xfrm>
            <a:off x="12564533" y="7735451"/>
            <a:ext cx="1947334" cy="49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27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64500"/>
            <a:ext cx="863107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PetCuida 2.0: Marketplace Completo do Futuro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793790" y="3346371"/>
            <a:ext cx="4249341" cy="2012394"/>
          </a:xfrm>
          <a:prstGeom prst="roundRect">
            <a:avLst>
              <a:gd name="adj" fmla="val 659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56429" y="3509010"/>
            <a:ext cx="3924062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Marketplace de Prestadores Especializados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56429" y="4150042"/>
            <a:ext cx="392406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Rede nacional de cuidadores certificados dentro da plataforma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956429" y="4673084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Sistema de avaliação e ranking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956429" y="4960382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Especialistas em diferentes espécies e necessidades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190530" y="3346371"/>
            <a:ext cx="4249341" cy="2012394"/>
          </a:xfrm>
          <a:prstGeom prst="roundRect">
            <a:avLst>
              <a:gd name="adj" fmla="val 659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5353169" y="3509010"/>
            <a:ext cx="338899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Serviços para Animais Exóticos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353169" y="3873698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Cuidadores especializados em répteis, aves, roedores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353169" y="4160996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Veterinários especialistas em fauna exótica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353169" y="4448294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Ambientes controlados para necessidades específicas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9587270" y="3346371"/>
            <a:ext cx="4249341" cy="2012394"/>
          </a:xfrm>
          <a:prstGeom prst="roundRect">
            <a:avLst>
              <a:gd name="adj" fmla="val 659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9749909" y="3509010"/>
            <a:ext cx="377463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Planos de Serviços Personalizados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9749909" y="3873698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Planos básico, premium e VIP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9749909" y="4160996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Pacotes por espécie e idade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9749909" y="4448294"/>
            <a:ext cx="392406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Serviços recorrentes com desconto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793790" y="5506164"/>
            <a:ext cx="6447711" cy="1500307"/>
          </a:xfrm>
          <a:prstGeom prst="roundRect">
            <a:avLst>
              <a:gd name="adj" fmla="val 884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956429" y="5668804"/>
            <a:ext cx="331493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Plano de Saúde Pet Integrado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956429" y="6033492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Cobertura veterinária completa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956429" y="6320790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Emergências 24h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956429" y="660808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Medicina preventiva e check-ups</a:t>
            </a:r>
            <a:endParaRPr lang="en-US" sz="1150" dirty="0"/>
          </a:p>
        </p:txBody>
      </p:sp>
      <p:sp>
        <p:nvSpPr>
          <p:cNvPr id="24" name="Shape 21"/>
          <p:cNvSpPr/>
          <p:nvPr/>
        </p:nvSpPr>
        <p:spPr>
          <a:xfrm>
            <a:off x="7388900" y="5506164"/>
            <a:ext cx="6447711" cy="1500307"/>
          </a:xfrm>
          <a:prstGeom prst="roundRect">
            <a:avLst>
              <a:gd name="adj" fmla="val 884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7551539" y="5668804"/>
            <a:ext cx="277618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Seguro de Vida para Pets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7551539" y="6033492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Rede credenciada nacional</a:t>
            </a:r>
            <a:endParaRPr lang="en-US" sz="1150" dirty="0"/>
          </a:p>
        </p:txBody>
      </p:sp>
      <p:sp>
        <p:nvSpPr>
          <p:cNvPr id="27" name="Text 24"/>
          <p:cNvSpPr/>
          <p:nvPr/>
        </p:nvSpPr>
        <p:spPr>
          <a:xfrm>
            <a:off x="7551539" y="6320790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Prontuário digital integrado</a:t>
            </a:r>
            <a:endParaRPr lang="en-US" sz="1150" dirty="0"/>
          </a:p>
        </p:txBody>
      </p:sp>
      <p:sp>
        <p:nvSpPr>
          <p:cNvPr id="29" name="Retângulo 28">
            <a:extLst>
              <a:ext uri="{FF2B5EF4-FFF2-40B4-BE49-F238E27FC236}">
                <a16:creationId xmlns="" xmlns:a16="http://schemas.microsoft.com/office/drawing/2014/main" id="{501C6CB1-025E-B170-FDEA-210ED9ED587A}"/>
              </a:ext>
            </a:extLst>
          </p:cNvPr>
          <p:cNvSpPr/>
          <p:nvPr/>
        </p:nvSpPr>
        <p:spPr>
          <a:xfrm>
            <a:off x="12564533" y="7735451"/>
            <a:ext cx="1947334" cy="49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35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Nossa Essência: Missão, Visão e Valores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01315"/>
            <a:ext cx="3664744" cy="1669852"/>
          </a:xfrm>
          <a:prstGeom prst="roundRect">
            <a:avLst>
              <a:gd name="adj" fmla="val 12225"/>
            </a:avLst>
          </a:prstGeom>
          <a:solidFill>
            <a:srgbClr val="FFFFFF"/>
          </a:solidFill>
          <a:ln/>
          <a:effectLst>
            <a:outerShdw blurRad="3390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5" name="Text 2"/>
          <p:cNvSpPr/>
          <p:nvPr/>
        </p:nvSpPr>
        <p:spPr>
          <a:xfrm>
            <a:off x="6507004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Missão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618548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Conectar donos a cuidadores confiáveis e especializados.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901315"/>
            <a:ext cx="3664863" cy="1669852"/>
          </a:xfrm>
          <a:prstGeom prst="roundRect">
            <a:avLst>
              <a:gd name="adj" fmla="val 12225"/>
            </a:avLst>
          </a:prstGeom>
          <a:solidFill>
            <a:srgbClr val="FFFFFF"/>
          </a:solidFill>
          <a:ln/>
          <a:effectLst>
            <a:outerShdw blurRad="3390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8" name="Text 5"/>
          <p:cNvSpPr/>
          <p:nvPr/>
        </p:nvSpPr>
        <p:spPr>
          <a:xfrm>
            <a:off x="10398562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6185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 líder no Brasil em serviços pet de alta qualidade.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97981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FFFFFF"/>
          </a:solidFill>
          <a:ln/>
          <a:effectLst>
            <a:outerShdw blurRad="3390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1" name="Text 8"/>
          <p:cNvSpPr/>
          <p:nvPr/>
        </p:nvSpPr>
        <p:spPr>
          <a:xfrm>
            <a:off x="6507004" y="5024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Valores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51521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Amor pelos pets, Segurança, Inovação e Confiabilidade em cada interação.</a:t>
            </a:r>
            <a:endParaRPr lang="en-US" sz="1750" dirty="0"/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95B32555-4C30-EA11-657F-1622247CECE6}"/>
              </a:ext>
            </a:extLst>
          </p:cNvPr>
          <p:cNvSpPr/>
          <p:nvPr/>
        </p:nvSpPr>
        <p:spPr>
          <a:xfrm>
            <a:off x="12564533" y="7735451"/>
            <a:ext cx="1947334" cy="49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02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Desafio Atual: Lacunas no Cuidado Pet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12043"/>
            <a:ext cx="6339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Identificamos problemas cruciais no mercado de serviços pet que geram preocupação e insatisfação: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41921"/>
            <a:ext cx="6339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08897"/>
            <a:ext cx="6339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Falta de serviços confiáveis e monitoramento em tempo real.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13998"/>
            <a:ext cx="6339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Pouca oferta para gatos, pets idosos e com necessidades especiais.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119098"/>
            <a:ext cx="6339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Medo de acidentes e ausência de seguro adequado.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3181052" y="3012043"/>
            <a:ext cx="6630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E5F702FF-B8F8-2C0C-03E3-FAE036C5B754}"/>
              </a:ext>
            </a:extLst>
          </p:cNvPr>
          <p:cNvSpPr/>
          <p:nvPr/>
        </p:nvSpPr>
        <p:spPr>
          <a:xfrm>
            <a:off x="12564533" y="7735451"/>
            <a:ext cx="1947334" cy="49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4267"/>
            <a:ext cx="720018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Nossas Soluções Abrangentes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1695926"/>
            <a:ext cx="7556421" cy="1156454"/>
          </a:xfrm>
          <a:prstGeom prst="roundRect">
            <a:avLst>
              <a:gd name="adj" fmla="val 948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5" name="Shape 2"/>
          <p:cNvSpPr/>
          <p:nvPr/>
        </p:nvSpPr>
        <p:spPr>
          <a:xfrm>
            <a:off x="6257330" y="1695926"/>
            <a:ext cx="91440" cy="1156454"/>
          </a:xfrm>
          <a:prstGeom prst="roundRect">
            <a:avLst>
              <a:gd name="adj" fmla="val 189767"/>
            </a:avLst>
          </a:prstGeom>
          <a:solidFill>
            <a:srgbClr val="170586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6" name="Text 3"/>
          <p:cNvSpPr/>
          <p:nvPr/>
        </p:nvSpPr>
        <p:spPr>
          <a:xfrm>
            <a:off x="6564392" y="191154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Creche Premium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64392" y="2328386"/>
            <a:ext cx="70565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 webcams para monitoramento em tempo real e pet sitter noturno.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280190" y="3045143"/>
            <a:ext cx="7556421" cy="1156454"/>
          </a:xfrm>
          <a:prstGeom prst="roundRect">
            <a:avLst>
              <a:gd name="adj" fmla="val 948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9" name="Shape 6"/>
          <p:cNvSpPr/>
          <p:nvPr/>
        </p:nvSpPr>
        <p:spPr>
          <a:xfrm>
            <a:off x="6257330" y="3045143"/>
            <a:ext cx="91440" cy="1156454"/>
          </a:xfrm>
          <a:prstGeom prst="roundRect">
            <a:avLst>
              <a:gd name="adj" fmla="val 189767"/>
            </a:avLst>
          </a:prstGeom>
          <a:solidFill>
            <a:srgbClr val="170586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0" name="Text 7"/>
          <p:cNvSpPr/>
          <p:nvPr/>
        </p:nvSpPr>
        <p:spPr>
          <a:xfrm>
            <a:off x="6564392" y="326076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Pet Táxi Legalizado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564392" y="3677603"/>
            <a:ext cx="70565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 err="1" smtClean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Serviço</a:t>
            </a:r>
            <a:r>
              <a:rPr lang="en-US" sz="1500" dirty="0" smtClean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500" dirty="0" err="1" smtClean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seguro</a:t>
            </a:r>
            <a:r>
              <a:rPr lang="en-US" sz="1500" dirty="0" smtClean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50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além de clube de passeios exclusivo.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280190" y="4394359"/>
            <a:ext cx="7556421" cy="1156454"/>
          </a:xfrm>
          <a:prstGeom prst="roundRect">
            <a:avLst>
              <a:gd name="adj" fmla="val 948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6257330" y="4394359"/>
            <a:ext cx="91440" cy="1156454"/>
          </a:xfrm>
          <a:prstGeom prst="roundRect">
            <a:avLst>
              <a:gd name="adj" fmla="val 189767"/>
            </a:avLst>
          </a:prstGeom>
          <a:solidFill>
            <a:srgbClr val="17058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564392" y="4609981"/>
            <a:ext cx="314860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Emergências e Segurança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64392" y="5026819"/>
            <a:ext cx="70565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Botões de emergência, seguro pet e relatórios pós-serviço.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280190" y="5743575"/>
            <a:ext cx="7556421" cy="1156454"/>
          </a:xfrm>
          <a:prstGeom prst="roundRect">
            <a:avLst>
              <a:gd name="adj" fmla="val 948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6257330" y="5743575"/>
            <a:ext cx="91440" cy="1156454"/>
          </a:xfrm>
          <a:prstGeom prst="roundRect">
            <a:avLst>
              <a:gd name="adj" fmla="val 189767"/>
            </a:avLst>
          </a:prstGeom>
          <a:solidFill>
            <a:srgbClr val="17058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6564392" y="5959197"/>
            <a:ext cx="285642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Perfil Digital Inteligente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564392" y="6376035"/>
            <a:ext cx="70565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Identidade digital + perfil psicológico do pet via IA.</a:t>
            </a:r>
            <a:endParaRPr lang="en-US" sz="1500" dirty="0"/>
          </a:p>
        </p:txBody>
      </p:sp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9F46C85F-7989-F31C-569C-EEA995A2CCDC}"/>
              </a:ext>
            </a:extLst>
          </p:cNvPr>
          <p:cNvSpPr/>
          <p:nvPr/>
        </p:nvSpPr>
        <p:spPr>
          <a:xfrm>
            <a:off x="12564533" y="7735451"/>
            <a:ext cx="1947334" cy="49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96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Quem Queremos Atender?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7336"/>
            <a:ext cx="7556421" cy="1306949"/>
          </a:xfrm>
          <a:prstGeom prst="roundRect">
            <a:avLst>
              <a:gd name="adj" fmla="val 41653"/>
            </a:avLst>
          </a:prstGeom>
          <a:solidFill>
            <a:srgbClr val="FFFFFF"/>
          </a:solidFill>
          <a:ln/>
          <a:effectLst>
            <a:outerShdw blurRad="3390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20604" y="2724150"/>
            <a:ext cx="32377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Donos de Cães e Gatos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1456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Viajantes frequentes e trabalhadores com horários irregulares.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31099"/>
            <a:ext cx="7556421" cy="1306949"/>
          </a:xfrm>
          <a:prstGeom prst="roundRect">
            <a:avLst>
              <a:gd name="adj" fmla="val 41653"/>
            </a:avLst>
          </a:prstGeom>
          <a:solidFill>
            <a:srgbClr val="FFFFFF"/>
          </a:solidFill>
          <a:ln/>
          <a:effectLst>
            <a:outerShdw blurRad="3390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20604" y="4257913"/>
            <a:ext cx="3435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Pet Shops e Prestadores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47483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Parceiros que buscam mais visibilidade e organização.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64862"/>
            <a:ext cx="7556421" cy="1306949"/>
          </a:xfrm>
          <a:prstGeom prst="roundRect">
            <a:avLst>
              <a:gd name="adj" fmla="val 41653"/>
            </a:avLst>
          </a:prstGeom>
          <a:solidFill>
            <a:srgbClr val="FFFFFF"/>
          </a:solidFill>
          <a:ln/>
          <a:effectLst>
            <a:outerShdw blurRad="3390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020604" y="5791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Tutores Engajados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28209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Que desejam monitoramento e relatórios detalhados do bem-estar.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560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Nosso Diferencial Competitivo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Webcams ao Vivo (Premium):</a:t>
            </a: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Transparência e tranquilidade em tempo real.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072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Pet Táxi Legalizado:</a:t>
            </a: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Segurança e conforto no transporte do seu pet.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9292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Planos Recorrentes e Gamificação:</a:t>
            </a: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Fidelização e engajamento para prestadores.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980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Serviços Especializados:</a:t>
            </a: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Atendimento para todas as necessidades.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4022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Relatórios Inteligentes:</a:t>
            </a: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Insights sobre o comportamento e bem-estar do pet.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4532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Perfil Psicológico via IA:</a:t>
            </a:r>
            <a:r>
              <a:rPr lang="en-US" sz="17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Compreensão aprofundada da personalidade do animal.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1B7F39C-F751-F6A3-3980-5D59E231216C}"/>
              </a:ext>
            </a:extLst>
          </p:cNvPr>
          <p:cNvSpPr/>
          <p:nvPr/>
        </p:nvSpPr>
        <p:spPr>
          <a:xfrm>
            <a:off x="12564533" y="7735451"/>
            <a:ext cx="1947334" cy="49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61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3152894"/>
            <a:ext cx="9342239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Viabilização com Recursos Limitados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56" y="4115276"/>
            <a:ext cx="202525" cy="20252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87956" y="4411385"/>
            <a:ext cx="6425922" cy="22860"/>
          </a:xfrm>
          <a:prstGeom prst="rect">
            <a:avLst/>
          </a:prstGeom>
          <a:solidFill>
            <a:srgbClr val="17058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787956" y="4558308"/>
            <a:ext cx="253293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Parcerias Locais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87956" y="4996339"/>
            <a:ext cx="642592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Construindo uma rede sólida de cuidadores e estabelecimentos.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403" y="4115276"/>
            <a:ext cx="202525" cy="202525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416403" y="4411385"/>
            <a:ext cx="6426041" cy="22860"/>
          </a:xfrm>
          <a:prstGeom prst="rect">
            <a:avLst/>
          </a:prstGeom>
          <a:solidFill>
            <a:srgbClr val="17058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5"/>
          <p:cNvSpPr/>
          <p:nvPr/>
        </p:nvSpPr>
        <p:spPr>
          <a:xfrm>
            <a:off x="7416403" y="4558308"/>
            <a:ext cx="306109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MVP Simples e Eficiente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416403" y="4996339"/>
            <a:ext cx="642604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Lançamento ágil com funcionalidades essenciais, evoluindo rápido.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56" y="5700355"/>
            <a:ext cx="202525" cy="202525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87956" y="5996464"/>
            <a:ext cx="6425922" cy="22860"/>
          </a:xfrm>
          <a:prstGeom prst="rect">
            <a:avLst/>
          </a:prstGeom>
          <a:solidFill>
            <a:srgbClr val="17058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8"/>
          <p:cNvSpPr/>
          <p:nvPr/>
        </p:nvSpPr>
        <p:spPr>
          <a:xfrm>
            <a:off x="787956" y="6143387"/>
            <a:ext cx="262723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Monetização Flexível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87956" y="6581418"/>
            <a:ext cx="642592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Taxa por serviço e assinaturas básicas para iniciar.</a:t>
            </a:r>
            <a:endParaRPr lang="en-US" sz="1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6403" y="5700355"/>
            <a:ext cx="202525" cy="202525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7416403" y="5996464"/>
            <a:ext cx="6426041" cy="22860"/>
          </a:xfrm>
          <a:prstGeom prst="rect">
            <a:avLst/>
          </a:prstGeom>
          <a:solidFill>
            <a:srgbClr val="17058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1"/>
          <p:cNvSpPr/>
          <p:nvPr/>
        </p:nvSpPr>
        <p:spPr>
          <a:xfrm>
            <a:off x="7416403" y="6143387"/>
            <a:ext cx="320718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Marketing Digital Focado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7416403" y="6581418"/>
            <a:ext cx="642604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Redes sociais e grupos especializados para alcançar o público.</a:t>
            </a:r>
            <a:endParaRPr lang="en-US" sz="1550" dirty="0"/>
          </a:p>
        </p:txBody>
      </p:sp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17DEDCD2-8AEB-A0AE-BC56-10B56E9AB339}"/>
              </a:ext>
            </a:extLst>
          </p:cNvPr>
          <p:cNvSpPr/>
          <p:nvPr/>
        </p:nvSpPr>
        <p:spPr>
          <a:xfrm>
            <a:off x="12564533" y="7735451"/>
            <a:ext cx="1947334" cy="49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8404860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Nossa Estratégia de Monetização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2" y="1790700"/>
            <a:ext cx="3576042" cy="35760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932" y="5595461"/>
            <a:ext cx="277415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20% Taxas por Serviço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0932" y="6116479"/>
            <a:ext cx="397347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Diárias de creche, webcam e serviços VIP.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278" y="1790700"/>
            <a:ext cx="3697962" cy="36979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8278" y="5717381"/>
            <a:ext cx="254234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35% Assinaturas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268278" y="6238399"/>
            <a:ext cx="4108966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Clubes de passeios, pacotes de emergência e seguro pet.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116" y="1790700"/>
            <a:ext cx="3576042" cy="35760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81116" y="5595461"/>
            <a:ext cx="3158490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45% Comissões &amp; Upsells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881116" y="6116479"/>
            <a:ext cx="397347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Parcerias e serviços adicionais para maximizar o valor.</a:t>
            </a:r>
            <a:endParaRPr lang="en-US" sz="1600" dirty="0"/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FA4BCEB6-6F48-7774-5927-BC81BC6FC83B}"/>
              </a:ext>
            </a:extLst>
          </p:cNvPr>
          <p:cNvSpPr/>
          <p:nvPr/>
        </p:nvSpPr>
        <p:spPr>
          <a:xfrm>
            <a:off x="12564533" y="7735451"/>
            <a:ext cx="1947334" cy="49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2588"/>
            <a:ext cx="56672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7058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Grande Inovação PetCuida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225" y="1516261"/>
            <a:ext cx="9129951" cy="51452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66188" y="1962090"/>
            <a:ext cx="1690989" cy="505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Plataforma Completa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966188" y="2539994"/>
            <a:ext cx="1690989" cy="404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Centraliza serviços e dados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9981994" y="1962090"/>
            <a:ext cx="1681994" cy="505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Monitoramento em Tempo Real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981994" y="2539994"/>
            <a:ext cx="1681994" cy="404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Relatórios inteligentes contínuos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029291" y="5215894"/>
            <a:ext cx="1628027" cy="505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Gamificação &amp; Certificação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029291" y="5793798"/>
            <a:ext cx="1628027" cy="404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Engaja e qualifica prestadores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9928025" y="5215894"/>
            <a:ext cx="1735963" cy="505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1F1E1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Identidade Digital &amp; IA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9928025" y="5793798"/>
            <a:ext cx="1735963" cy="404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Perfil psicológico pet personalizado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93790" y="684014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F1E1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Uma plataforma robusta que centraliza todos os cuidados, elevando a barra da confiança e personalização.</a:t>
            </a:r>
            <a:endParaRPr lang="en-US" sz="1250" dirty="0"/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B58D5EBE-DBC0-9498-3DA4-372F01F493D4}"/>
              </a:ext>
            </a:extLst>
          </p:cNvPr>
          <p:cNvSpPr/>
          <p:nvPr/>
        </p:nvSpPr>
        <p:spPr>
          <a:xfrm>
            <a:off x="12564533" y="7735451"/>
            <a:ext cx="1947334" cy="49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579</Words>
  <Application>Microsoft Office PowerPoint</Application>
  <PresentationFormat>Personalizar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Montserrat</vt:lpstr>
      <vt:lpstr>Calibri</vt:lpstr>
      <vt:lpstr>Heebo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RPV</cp:lastModifiedBy>
  <cp:revision>6</cp:revision>
  <dcterms:created xsi:type="dcterms:W3CDTF">2025-11-25T00:59:28Z</dcterms:created>
  <dcterms:modified xsi:type="dcterms:W3CDTF">2025-12-01T22:36:32Z</dcterms:modified>
</cp:coreProperties>
</file>